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10/26/2020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10/26/2020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indent="457200" algn="just" rtl="0">
              <a:lnSpc>
                <a:spcPct val="150000"/>
              </a:lnSpc>
            </a:pPr>
            <a:r>
              <a:rPr lang="en-US" sz="2800" dirty="0">
                <a:latin typeface="Times New Roman"/>
                <a:ea typeface="Calibri"/>
                <a:cs typeface="Arial"/>
              </a:rPr>
              <a:t>There are plays with no act or scene division. The most obvious example is the form of </a:t>
            </a:r>
            <a:r>
              <a:rPr lang="en-US" sz="2800" b="1" dirty="0">
                <a:latin typeface="Times New Roman"/>
                <a:ea typeface="Calibri"/>
                <a:cs typeface="Arial"/>
              </a:rPr>
              <a:t>one-act play</a:t>
            </a:r>
            <a:r>
              <a:rPr lang="en-US" sz="2800" dirty="0">
                <a:latin typeface="Times New Roman"/>
                <a:ea typeface="Calibri"/>
                <a:cs typeface="Arial"/>
              </a:rPr>
              <a:t>. The Greek drama has no act or scene divisions in the sense in which the modern drama uses them; the action is uninterrupted; but divisions of the action is made by the CHORUS reciting lyrics or invocations to the gods between the episodes. This kind of division is obviously suitable only for poetic drama (75 – 76).</a:t>
            </a:r>
            <a:endParaRPr lang="en-US" sz="2000" dirty="0">
              <a:latin typeface="Calibri"/>
              <a:ea typeface="Calibri"/>
              <a:cs typeface="Arial"/>
            </a:endParaRPr>
          </a:p>
          <a:p>
            <a:pPr marL="0" indent="256032" algn="just" rtl="0"/>
            <a:endParaRPr lang="ar-EG" dirty="0"/>
          </a:p>
        </p:txBody>
      </p:sp>
      <p:sp>
        <p:nvSpPr>
          <p:cNvPr id="2" name="Title 1"/>
          <p:cNvSpPr>
            <a:spLocks noGrp="1"/>
          </p:cNvSpPr>
          <p:nvPr>
            <p:ph type="title"/>
          </p:nvPr>
        </p:nvSpPr>
        <p:spPr/>
        <p:txBody>
          <a:bodyPr>
            <a:normAutofit/>
          </a:bodyPr>
          <a:lstStyle/>
          <a:p>
            <a:r>
              <a:rPr lang="en-US" sz="3200" dirty="0" smtClean="0">
                <a:solidFill>
                  <a:srgbClr val="C00000"/>
                </a:solidFill>
                <a:latin typeface="Times New Roman" pitchFamily="18" charset="0"/>
                <a:cs typeface="Times New Roman" pitchFamily="18" charset="0"/>
              </a:rPr>
              <a:t>THE CONVENTINAL DIVISIONS</a:t>
            </a:r>
            <a:endParaRPr lang="ar-EG" sz="3200" dirty="0">
              <a:solidFill>
                <a:srgbClr val="C00000"/>
              </a:solidFill>
              <a:latin typeface="Times New Roman" pitchFamily="18" charset="0"/>
              <a:cs typeface="Times New Roman"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29400" y="5181600"/>
            <a:ext cx="609600" cy="609600"/>
          </a:xfrm>
          <a:prstGeom prst="rect">
            <a:avLst/>
          </a:prstGeom>
        </p:spPr>
      </p:pic>
    </p:spTree>
    <p:extLst>
      <p:ext uri="{BB962C8B-B14F-4D97-AF65-F5344CB8AC3E}">
        <p14:creationId xmlns:p14="http://schemas.microsoft.com/office/powerpoint/2010/main" val="3312900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37"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fontScale="70000" lnSpcReduction="20000"/>
          </a:bodyPr>
          <a:lstStyle/>
          <a:p>
            <a:pPr indent="457200" algn="just" rtl="0">
              <a:lnSpc>
                <a:spcPct val="150000"/>
              </a:lnSpc>
            </a:pPr>
            <a:r>
              <a:rPr lang="en-US" sz="2800" dirty="0">
                <a:latin typeface="Times New Roman"/>
                <a:ea typeface="Calibri"/>
                <a:cs typeface="Arial"/>
              </a:rPr>
              <a:t>Acts and scenes are merely formal divisions of no great artistic importance; they allow the scene to be changed when necessary; they allow the cast a few moments of rest or time to change a costume. Act and scene divisions are not as essential to drama as plot; in a well-made play they closely follow the requirements of the plot (78</a:t>
            </a:r>
            <a:r>
              <a:rPr lang="en-US" sz="2800" dirty="0" smtClean="0">
                <a:latin typeface="Times New Roman"/>
                <a:ea typeface="Calibri"/>
                <a:cs typeface="Arial"/>
              </a:rPr>
              <a:t>).</a:t>
            </a:r>
            <a:r>
              <a:rPr lang="en-US" sz="2800" dirty="0">
                <a:latin typeface="Times New Roman"/>
                <a:ea typeface="Calibri"/>
                <a:cs typeface="Arial"/>
              </a:rPr>
              <a:t> </a:t>
            </a:r>
            <a:endParaRPr lang="en-US" sz="2000" dirty="0">
              <a:latin typeface="Calibri"/>
              <a:ea typeface="Calibri"/>
              <a:cs typeface="Arial"/>
            </a:endParaRPr>
          </a:p>
          <a:p>
            <a:pPr indent="457200" algn="just" rtl="0">
              <a:lnSpc>
                <a:spcPct val="150000"/>
              </a:lnSpc>
            </a:pPr>
            <a:r>
              <a:rPr lang="en-US" sz="2800" dirty="0">
                <a:latin typeface="Times New Roman"/>
                <a:ea typeface="Calibri"/>
                <a:cs typeface="Arial"/>
              </a:rPr>
              <a:t>Nowadays the 'exit lines' of actors and the 'curtain line' at the end of a scene are regarded as very important to the artistic structure of the play; this is a comparatively recent development. This is to carry over the suspense and excitement to the next act or scene, and, in the case of the 'exit line', to give the actor the chance to make a strong impression before going out (79).</a:t>
            </a:r>
            <a:endParaRPr lang="en-US" sz="2000" dirty="0">
              <a:latin typeface="Calibri"/>
              <a:ea typeface="Calibri"/>
              <a:cs typeface="Arial"/>
            </a:endParaRPr>
          </a:p>
          <a:p>
            <a:pPr marL="0" indent="256032" algn="just" rtl="0"/>
            <a:endParaRPr lang="ar-EG" dirty="0"/>
          </a:p>
        </p:txBody>
      </p:sp>
    </p:spTree>
    <p:extLst>
      <p:ext uri="{BB962C8B-B14F-4D97-AF65-F5344CB8AC3E}">
        <p14:creationId xmlns:p14="http://schemas.microsoft.com/office/powerpoint/2010/main" val="169041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indent="457200" algn="just" rtl="0">
              <a:lnSpc>
                <a:spcPct val="150000"/>
              </a:lnSpc>
            </a:pPr>
            <a:r>
              <a:rPr lang="en-US" sz="3600" dirty="0">
                <a:latin typeface="Times New Roman" pitchFamily="18" charset="0"/>
                <a:ea typeface="Calibri"/>
                <a:cs typeface="Times New Roman" pitchFamily="18" charset="0"/>
              </a:rPr>
              <a:t>We must not forget that </a:t>
            </a:r>
            <a:r>
              <a:rPr lang="en-US" sz="3600" b="1" dirty="0">
                <a:latin typeface="Times New Roman" pitchFamily="18" charset="0"/>
                <a:ea typeface="Calibri"/>
                <a:cs typeface="Times New Roman" pitchFamily="18" charset="0"/>
              </a:rPr>
              <a:t>drama is not life</a:t>
            </a:r>
            <a:r>
              <a:rPr lang="en-US" sz="3600" dirty="0">
                <a:latin typeface="Times New Roman" pitchFamily="18" charset="0"/>
                <a:ea typeface="Calibri"/>
                <a:cs typeface="Times New Roman" pitchFamily="18" charset="0"/>
              </a:rPr>
              <a:t>, though </a:t>
            </a:r>
            <a:r>
              <a:rPr lang="en-US" sz="3600" b="1" dirty="0">
                <a:latin typeface="Times New Roman" pitchFamily="18" charset="0"/>
                <a:ea typeface="Calibri"/>
                <a:cs typeface="Times New Roman" pitchFamily="18" charset="0"/>
              </a:rPr>
              <a:t>it is the most literal imitation of life</a:t>
            </a:r>
            <a:r>
              <a:rPr lang="en-US" sz="3600" dirty="0">
                <a:latin typeface="Times New Roman" pitchFamily="18" charset="0"/>
                <a:ea typeface="Calibri"/>
                <a:cs typeface="Times New Roman" pitchFamily="18" charset="0"/>
              </a:rPr>
              <a:t> to be found in the arts of the writer. It is probably true to say that all so-called artistic 'imitation' is really in part a </a:t>
            </a:r>
            <a:r>
              <a:rPr lang="en-US" sz="3600" b="1" dirty="0">
                <a:latin typeface="Times New Roman" pitchFamily="18" charset="0"/>
                <a:ea typeface="Calibri"/>
                <a:cs typeface="Times New Roman" pitchFamily="18" charset="0"/>
              </a:rPr>
              <a:t>heightening</a:t>
            </a:r>
            <a:r>
              <a:rPr lang="en-US" sz="3600" dirty="0">
                <a:latin typeface="Times New Roman" pitchFamily="18" charset="0"/>
                <a:ea typeface="Calibri"/>
                <a:cs typeface="Times New Roman" pitchFamily="18" charset="0"/>
              </a:rPr>
              <a:t>; but this is especially so in the drama with its recognized conventions (80).  </a:t>
            </a:r>
            <a:endParaRPr lang="en-US" sz="3600" dirty="0" smtClean="0">
              <a:latin typeface="Times New Roman" pitchFamily="18" charset="0"/>
              <a:ea typeface="Calibri"/>
              <a:cs typeface="Times New Roman" pitchFamily="18" charset="0"/>
            </a:endParaRPr>
          </a:p>
          <a:p>
            <a:pPr indent="0" algn="just" rtl="0">
              <a:lnSpc>
                <a:spcPct val="150000"/>
              </a:lnSpc>
              <a:buNone/>
            </a:pPr>
            <a:endParaRPr lang="en-US" sz="3600" dirty="0">
              <a:latin typeface="Times New Roman" pitchFamily="18" charset="0"/>
              <a:ea typeface="Calibri"/>
              <a:cs typeface="Times New Roman" pitchFamily="18" charset="0"/>
            </a:endParaRPr>
          </a:p>
          <a:p>
            <a:pPr indent="457200" algn="just" rtl="0">
              <a:lnSpc>
                <a:spcPct val="150000"/>
              </a:lnSpc>
            </a:pPr>
            <a:r>
              <a:rPr lang="en-US" sz="3600" dirty="0">
                <a:latin typeface="Times New Roman" pitchFamily="18" charset="0"/>
                <a:ea typeface="Calibri"/>
                <a:cs typeface="Times New Roman" pitchFamily="18" charset="0"/>
              </a:rPr>
              <a:t>The concentration of a play makes it necessary for the portrayal of </a:t>
            </a:r>
            <a:r>
              <a:rPr lang="en-US" sz="3600"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CHARACTER</a:t>
            </a:r>
            <a:r>
              <a:rPr lang="en-US" sz="3600" dirty="0">
                <a:effectLst>
                  <a:outerShdw blurRad="38100" dist="38100" dir="2700000" algn="tl">
                    <a:srgbClr val="000000">
                      <a:alpha val="43137"/>
                    </a:srgbClr>
                  </a:outerShdw>
                </a:effectLst>
                <a:latin typeface="Times New Roman" pitchFamily="18" charset="0"/>
                <a:ea typeface="Calibri"/>
                <a:cs typeface="Times New Roman" pitchFamily="18" charset="0"/>
              </a:rPr>
              <a:t> </a:t>
            </a:r>
            <a:r>
              <a:rPr lang="en-US" sz="3600" dirty="0">
                <a:latin typeface="Times New Roman" pitchFamily="18" charset="0"/>
                <a:ea typeface="Calibri"/>
                <a:cs typeface="Times New Roman" pitchFamily="18" charset="0"/>
              </a:rPr>
              <a:t>to be very rapid. It must also be clear and unambiguous, though some of the most fascinating dramatic characters are open to more than one interpretation . . . in a play we must be told at one sitting all the details of a personality that are of interest. The dramatist, with this task of unnaturally rapid communication, thus resorts, in those plays in which character is of importance, to one or more of the following accepted conventions which allow a greater revelation than in real life (81).</a:t>
            </a:r>
          </a:p>
          <a:p>
            <a:pPr marL="0" indent="256032" algn="just" rtl="0"/>
            <a:endParaRPr lang="ar-EG"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smtClean="0">
                <a:solidFill>
                  <a:srgbClr val="C00000"/>
                </a:solidFill>
                <a:latin typeface="Times New Roman" pitchFamily="18" charset="0"/>
                <a:cs typeface="Times New Roman" pitchFamily="18" charset="0"/>
              </a:rPr>
              <a:t>DIRECT EXPERIENCE OF </a:t>
            </a:r>
            <a:r>
              <a:rPr lang="en-US" sz="3200" dirty="0" smtClean="0">
                <a:solidFill>
                  <a:srgbClr val="00B0F0"/>
                </a:solidFill>
                <a:latin typeface="Times New Roman" pitchFamily="18" charset="0"/>
                <a:cs typeface="Times New Roman" pitchFamily="18" charset="0"/>
              </a:rPr>
              <a:t>CHARACTERS</a:t>
            </a:r>
            <a:endParaRPr lang="ar-EG" sz="32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6611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indent="457200" algn="just" rtl="0">
              <a:lnSpc>
                <a:spcPct val="150000"/>
              </a:lnSpc>
            </a:pPr>
            <a:r>
              <a:rPr lang="en-US" sz="2800" dirty="0">
                <a:latin typeface="Times New Roman"/>
                <a:ea typeface="Calibri"/>
                <a:cs typeface="Arial"/>
              </a:rPr>
              <a:t>Especially in the earlier drama, an interesting character may explain himself directly to the audience in a </a:t>
            </a:r>
            <a:r>
              <a:rPr lang="en-US" sz="2800" b="1" dirty="0">
                <a:latin typeface="Times New Roman"/>
                <a:ea typeface="Calibri"/>
                <a:cs typeface="Arial"/>
              </a:rPr>
              <a:t>soliloquy</a:t>
            </a:r>
            <a:r>
              <a:rPr lang="en-US" sz="2800" dirty="0">
                <a:latin typeface="Times New Roman"/>
                <a:ea typeface="Calibri"/>
                <a:cs typeface="Arial"/>
              </a:rPr>
              <a:t> ('alone-speech'). The </a:t>
            </a:r>
            <a:r>
              <a:rPr lang="en-US" sz="2800" b="1" dirty="0">
                <a:latin typeface="Times New Roman"/>
                <a:ea typeface="Calibri"/>
                <a:cs typeface="Arial"/>
              </a:rPr>
              <a:t>soliloquy</a:t>
            </a:r>
            <a:r>
              <a:rPr lang="en-US" sz="2800" dirty="0">
                <a:latin typeface="Times New Roman"/>
                <a:ea typeface="Calibri"/>
                <a:cs typeface="Arial"/>
              </a:rPr>
              <a:t> in a play is intended to be a direct and sincere expression of the speaker's real thoughts, with the conventional not true to life, triple, assumption, that we know ourselves, that we think in grammatically coherent language and we speak these thoughts aloud (81 – 82).</a:t>
            </a:r>
            <a:endParaRPr lang="en-US" sz="2000" dirty="0">
              <a:latin typeface="Calibri"/>
              <a:ea typeface="Calibri"/>
              <a:cs typeface="Arial"/>
            </a:endParaRPr>
          </a:p>
          <a:p>
            <a:pPr indent="0" algn="just" rtl="0">
              <a:lnSpc>
                <a:spcPct val="150000"/>
              </a:lnSpc>
              <a:buNone/>
            </a:pPr>
            <a:r>
              <a:rPr lang="en-US" sz="2800" dirty="0">
                <a:latin typeface="Times New Roman"/>
                <a:ea typeface="Calibri"/>
                <a:cs typeface="Arial"/>
              </a:rPr>
              <a:t> </a:t>
            </a:r>
            <a:endParaRPr lang="en-US" sz="2000" dirty="0">
              <a:latin typeface="Calibri"/>
              <a:ea typeface="Calibri"/>
              <a:cs typeface="Arial"/>
            </a:endParaRPr>
          </a:p>
          <a:p>
            <a:pPr marL="0" indent="256032" algn="just" rtl="0">
              <a:lnSpc>
                <a:spcPct val="150000"/>
              </a:lnSpc>
            </a:pPr>
            <a:endParaRPr lang="ar-EG" dirty="0"/>
          </a:p>
        </p:txBody>
      </p:sp>
      <p:sp>
        <p:nvSpPr>
          <p:cNvPr id="3" name="Title 2"/>
          <p:cNvSpPr>
            <a:spLocks noGrp="1"/>
          </p:cNvSpPr>
          <p:nvPr>
            <p:ph type="title"/>
          </p:nvPr>
        </p:nvSpPr>
        <p:spPr/>
        <p:txBody>
          <a:bodyPr/>
          <a:lstStyle/>
          <a:p>
            <a:r>
              <a:rPr lang="en-US" dirty="0" smtClean="0">
                <a:solidFill>
                  <a:srgbClr val="7030A0"/>
                </a:solidFill>
              </a:rPr>
              <a:t>SOLILOQUY</a:t>
            </a:r>
            <a:endParaRPr lang="ar-EG" dirty="0">
              <a:solidFill>
                <a:srgbClr val="7030A0"/>
              </a:solidFill>
            </a:endParaRPr>
          </a:p>
        </p:txBody>
      </p:sp>
    </p:spTree>
    <p:extLst>
      <p:ext uri="{BB962C8B-B14F-4D97-AF65-F5344CB8AC3E}">
        <p14:creationId xmlns:p14="http://schemas.microsoft.com/office/powerpoint/2010/main" val="383614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indent="457200" algn="just" rtl="0">
              <a:lnSpc>
                <a:spcPct val="150000"/>
              </a:lnSpc>
            </a:pPr>
            <a:r>
              <a:rPr lang="en-US" sz="2800" dirty="0">
                <a:latin typeface="Times New Roman"/>
                <a:ea typeface="Calibri"/>
                <a:cs typeface="Arial"/>
              </a:rPr>
              <a:t>Another valuable use of the soliloquy is to reveal a </a:t>
            </a:r>
            <a:r>
              <a:rPr lang="en-US" sz="2800" b="1" dirty="0">
                <a:latin typeface="Times New Roman"/>
                <a:ea typeface="Calibri"/>
                <a:cs typeface="Arial"/>
              </a:rPr>
              <a:t>hypocrite</a:t>
            </a:r>
            <a:r>
              <a:rPr lang="en-US" sz="2800" dirty="0">
                <a:latin typeface="Times New Roman"/>
                <a:ea typeface="Calibri"/>
                <a:cs typeface="Arial"/>
              </a:rPr>
              <a:t>. A </a:t>
            </a:r>
            <a:r>
              <a:rPr lang="en-US" sz="2800" b="1" dirty="0">
                <a:latin typeface="Times New Roman"/>
                <a:ea typeface="Calibri"/>
                <a:cs typeface="Arial"/>
              </a:rPr>
              <a:t>hypocrite</a:t>
            </a:r>
            <a:r>
              <a:rPr lang="en-US" sz="2800" dirty="0">
                <a:latin typeface="Times New Roman"/>
                <a:ea typeface="Calibri"/>
                <a:cs typeface="Arial"/>
              </a:rPr>
              <a:t> is one of the most difficult characters to portray on the stage in which he can be described as well as speak for himself and a larger variety of actions can be shown, for if he is a successful hypocrite he does not discuss his real motives with anyone and is elaborately cautious in concealing them (83).</a:t>
            </a:r>
            <a:endParaRPr lang="en-US" sz="2000" dirty="0">
              <a:latin typeface="Calibri"/>
              <a:ea typeface="Calibri"/>
              <a:cs typeface="Arial"/>
            </a:endParaRPr>
          </a:p>
          <a:p>
            <a:pPr marL="0" indent="256032" algn="just" rtl="0">
              <a:lnSpc>
                <a:spcPct val="150000"/>
              </a:lnSpc>
            </a:pPr>
            <a:endParaRPr lang="ar-EG" dirty="0"/>
          </a:p>
        </p:txBody>
      </p:sp>
      <p:sp>
        <p:nvSpPr>
          <p:cNvPr id="3" name="Title 2"/>
          <p:cNvSpPr>
            <a:spLocks noGrp="1"/>
          </p:cNvSpPr>
          <p:nvPr>
            <p:ph type="title"/>
          </p:nvPr>
        </p:nvSpPr>
        <p:spPr/>
        <p:txBody>
          <a:bodyPr/>
          <a:lstStyle/>
          <a:p>
            <a:r>
              <a:rPr lang="en-US" dirty="0" smtClean="0">
                <a:solidFill>
                  <a:srgbClr val="7030A0"/>
                </a:solidFill>
              </a:rPr>
              <a:t>A HYPOCRITE</a:t>
            </a:r>
            <a:endParaRPr lang="ar-EG" dirty="0">
              <a:solidFill>
                <a:srgbClr val="7030A0"/>
              </a:solidFill>
            </a:endParaRPr>
          </a:p>
        </p:txBody>
      </p:sp>
    </p:spTree>
    <p:extLst>
      <p:ext uri="{BB962C8B-B14F-4D97-AF65-F5344CB8AC3E}">
        <p14:creationId xmlns:p14="http://schemas.microsoft.com/office/powerpoint/2010/main" val="3847156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indent="457200" algn="just" rtl="0">
              <a:lnSpc>
                <a:spcPct val="150000"/>
              </a:lnSpc>
            </a:pPr>
            <a:r>
              <a:rPr lang="en-US" sz="2800" dirty="0">
                <a:latin typeface="Times New Roman"/>
                <a:ea typeface="Calibri"/>
                <a:cs typeface="Arial"/>
              </a:rPr>
              <a:t>Another conventional method of conveying information about events or character is the use of </a:t>
            </a:r>
            <a:r>
              <a:rPr lang="en-US" sz="2800" b="1" dirty="0">
                <a:latin typeface="Times New Roman"/>
                <a:ea typeface="Calibri"/>
                <a:cs typeface="Arial"/>
              </a:rPr>
              <a:t>the confidant (e). </a:t>
            </a:r>
            <a:r>
              <a:rPr lang="en-US" sz="2800" dirty="0">
                <a:latin typeface="Times New Roman"/>
                <a:ea typeface="Calibri"/>
                <a:cs typeface="Arial"/>
              </a:rPr>
              <a:t>This is a character in whom, a more important person of the play can confide, and is almost always a trusted friend of the same sex. </a:t>
            </a:r>
            <a:r>
              <a:rPr lang="en-US" sz="2800" b="1" dirty="0">
                <a:latin typeface="Times New Roman"/>
                <a:ea typeface="Calibri"/>
                <a:cs typeface="Arial"/>
              </a:rPr>
              <a:t>A confidant (e)</a:t>
            </a:r>
            <a:r>
              <a:rPr lang="en-US" sz="2800" dirty="0">
                <a:latin typeface="Times New Roman"/>
                <a:ea typeface="Calibri"/>
                <a:cs typeface="Arial"/>
              </a:rPr>
              <a:t> has also personality and a real part in the action. As in real life, so in a play, we can generally assume that what an important character says to a selected person like this is at least what he or she believes to be truth, while there may be reticence or hypocrisy in talking to other people (85 – 86).</a:t>
            </a:r>
            <a:endParaRPr lang="en-US" sz="2000" dirty="0">
              <a:latin typeface="Calibri"/>
              <a:ea typeface="Calibri"/>
              <a:cs typeface="Arial"/>
            </a:endParaRPr>
          </a:p>
          <a:p>
            <a:pPr marL="0" indent="256032" algn="just" rtl="0">
              <a:lnSpc>
                <a:spcPct val="150000"/>
              </a:lnSpc>
            </a:pPr>
            <a:endParaRPr lang="ar-EG" dirty="0"/>
          </a:p>
        </p:txBody>
      </p:sp>
      <p:sp>
        <p:nvSpPr>
          <p:cNvPr id="3" name="Title 2"/>
          <p:cNvSpPr>
            <a:spLocks noGrp="1"/>
          </p:cNvSpPr>
          <p:nvPr>
            <p:ph type="title"/>
          </p:nvPr>
        </p:nvSpPr>
        <p:spPr/>
        <p:txBody>
          <a:bodyPr/>
          <a:lstStyle/>
          <a:p>
            <a:r>
              <a:rPr lang="en-US" dirty="0" smtClean="0">
                <a:solidFill>
                  <a:srgbClr val="7030A0"/>
                </a:solidFill>
              </a:rPr>
              <a:t>THE CONFIDANT (E)</a:t>
            </a:r>
            <a:endParaRPr lang="ar-EG" dirty="0">
              <a:solidFill>
                <a:srgbClr val="7030A0"/>
              </a:solidFill>
            </a:endParaRPr>
          </a:p>
        </p:txBody>
      </p:sp>
    </p:spTree>
    <p:extLst>
      <p:ext uri="{BB962C8B-B14F-4D97-AF65-F5344CB8AC3E}">
        <p14:creationId xmlns:p14="http://schemas.microsoft.com/office/powerpoint/2010/main" val="34191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229600" cy="4525963"/>
          </a:xfrm>
        </p:spPr>
        <p:txBody>
          <a:bodyPr>
            <a:normAutofit fontScale="92500" lnSpcReduction="20000"/>
          </a:bodyPr>
          <a:lstStyle/>
          <a:p>
            <a:pPr indent="457200" algn="just" rtl="0">
              <a:lnSpc>
                <a:spcPct val="150000"/>
              </a:lnSpc>
            </a:pPr>
            <a:r>
              <a:rPr lang="en-US" sz="2800" dirty="0">
                <a:latin typeface="Times New Roman"/>
                <a:ea typeface="Calibri"/>
                <a:cs typeface="Arial"/>
              </a:rPr>
              <a:t>It is as well to say that in most plays there are </a:t>
            </a:r>
            <a:r>
              <a:rPr lang="en-US" sz="2800" b="1" dirty="0">
                <a:latin typeface="Times New Roman"/>
                <a:ea typeface="Calibri"/>
                <a:cs typeface="Arial"/>
              </a:rPr>
              <a:t>major characters</a:t>
            </a:r>
            <a:r>
              <a:rPr lang="en-US" sz="2800" dirty="0">
                <a:latin typeface="Times New Roman"/>
                <a:ea typeface="Calibri"/>
                <a:cs typeface="Arial"/>
              </a:rPr>
              <a:t> and </a:t>
            </a:r>
            <a:r>
              <a:rPr lang="en-US" sz="2800" b="1" dirty="0">
                <a:latin typeface="Times New Roman"/>
                <a:ea typeface="Calibri"/>
                <a:cs typeface="Arial"/>
              </a:rPr>
              <a:t>minor characters</a:t>
            </a:r>
            <a:r>
              <a:rPr lang="en-US" sz="2800" dirty="0">
                <a:latin typeface="Times New Roman"/>
                <a:ea typeface="Calibri"/>
                <a:cs typeface="Arial"/>
              </a:rPr>
              <a:t>. In the best plays there is seldom just a </a:t>
            </a:r>
            <a:r>
              <a:rPr lang="en-US" sz="2800" b="1" dirty="0">
                <a:latin typeface="Times New Roman"/>
                <a:ea typeface="Calibri"/>
                <a:cs typeface="Arial"/>
              </a:rPr>
              <a:t>hero</a:t>
            </a:r>
            <a:r>
              <a:rPr lang="en-US" sz="2800" dirty="0">
                <a:latin typeface="Times New Roman"/>
                <a:ea typeface="Calibri"/>
                <a:cs typeface="Arial"/>
              </a:rPr>
              <a:t>, a </a:t>
            </a:r>
            <a:r>
              <a:rPr lang="en-US" sz="2800" b="1" dirty="0">
                <a:latin typeface="Times New Roman"/>
                <a:ea typeface="Calibri"/>
                <a:cs typeface="Arial"/>
              </a:rPr>
              <a:t>heroine</a:t>
            </a:r>
            <a:r>
              <a:rPr lang="en-US" sz="2800" dirty="0">
                <a:latin typeface="Times New Roman"/>
                <a:ea typeface="Calibri"/>
                <a:cs typeface="Arial"/>
              </a:rPr>
              <a:t>, and a </a:t>
            </a:r>
            <a:r>
              <a:rPr lang="en-US" sz="2800" b="1" dirty="0">
                <a:latin typeface="Times New Roman"/>
                <a:ea typeface="Calibri"/>
                <a:cs typeface="Arial"/>
              </a:rPr>
              <a:t>villain</a:t>
            </a:r>
            <a:r>
              <a:rPr lang="en-US" sz="2800" dirty="0">
                <a:latin typeface="Times New Roman"/>
                <a:ea typeface="Calibri"/>
                <a:cs typeface="Arial"/>
              </a:rPr>
              <a:t> with some unimportant characters swarming around; there may be </a:t>
            </a:r>
            <a:r>
              <a:rPr lang="en-US" sz="2800" b="1" dirty="0">
                <a:latin typeface="Times New Roman"/>
                <a:ea typeface="Calibri"/>
                <a:cs typeface="Arial"/>
              </a:rPr>
              <a:t>six</a:t>
            </a:r>
            <a:r>
              <a:rPr lang="en-US" sz="2800" dirty="0">
                <a:latin typeface="Times New Roman"/>
                <a:ea typeface="Calibri"/>
                <a:cs typeface="Arial"/>
              </a:rPr>
              <a:t> or even </a:t>
            </a:r>
            <a:r>
              <a:rPr lang="en-US" sz="2800" b="1" dirty="0">
                <a:latin typeface="Times New Roman"/>
                <a:ea typeface="Calibri"/>
                <a:cs typeface="Arial"/>
              </a:rPr>
              <a:t>ten</a:t>
            </a:r>
            <a:r>
              <a:rPr lang="en-US" sz="2800" dirty="0">
                <a:latin typeface="Times New Roman"/>
                <a:ea typeface="Calibri"/>
                <a:cs typeface="Arial"/>
              </a:rPr>
              <a:t> important figures with life and personality; but it is rare to see a play in which every character has been conceived, as it were, in the round (92).</a:t>
            </a:r>
            <a:endParaRPr lang="en-US" sz="2000" dirty="0">
              <a:latin typeface="Calibri"/>
              <a:ea typeface="Calibri"/>
              <a:cs typeface="Arial"/>
            </a:endParaRPr>
          </a:p>
          <a:p>
            <a:pPr marL="0" indent="256032" algn="just" rtl="0">
              <a:lnSpc>
                <a:spcPct val="150000"/>
              </a:lnSpc>
            </a:pPr>
            <a:endParaRPr lang="ar-EG" dirty="0"/>
          </a:p>
        </p:txBody>
      </p:sp>
    </p:spTree>
    <p:extLst>
      <p:ext uri="{BB962C8B-B14F-4D97-AF65-F5344CB8AC3E}">
        <p14:creationId xmlns:p14="http://schemas.microsoft.com/office/powerpoint/2010/main" val="1622749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TotalTime>
  <Words>580</Words>
  <Application>Microsoft Office PowerPoint</Application>
  <PresentationFormat>On-screen Show (4:3)</PresentationFormat>
  <Paragraphs>16</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Concourse</vt:lpstr>
      <vt:lpstr>THE CONVENTINAL DIVISIONS</vt:lpstr>
      <vt:lpstr>PowerPoint Presentation</vt:lpstr>
      <vt:lpstr>DIRECT EXPERIENCE OF CHARACTERS</vt:lpstr>
      <vt:lpstr>SOLILOQUY</vt:lpstr>
      <vt:lpstr>A HYPOCRITE</vt:lpstr>
      <vt:lpstr>THE CONFIDANT (E)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CONVENTINAL DIVISIONS</dc:title>
  <dc:creator>ok</dc:creator>
  <cp:lastModifiedBy>ok</cp:lastModifiedBy>
  <cp:revision>5</cp:revision>
  <dcterms:created xsi:type="dcterms:W3CDTF">2006-08-16T00:00:00Z</dcterms:created>
  <dcterms:modified xsi:type="dcterms:W3CDTF">2020-10-26T05:27:38Z</dcterms:modified>
</cp:coreProperties>
</file>